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84" r:id="rId3"/>
    <p:sldId id="281" r:id="rId4"/>
    <p:sldId id="282" r:id="rId5"/>
    <p:sldId id="262" r:id="rId6"/>
    <p:sldId id="257" r:id="rId7"/>
    <p:sldId id="259" r:id="rId8"/>
    <p:sldId id="261" r:id="rId9"/>
    <p:sldId id="283" r:id="rId10"/>
    <p:sldId id="28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2032" y="6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1BBA055-ABB2-4390-B93E-E5379F223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93B3474C-8DE6-470A-B6A3-2413970471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35499F4-2F4F-4EB6-A7FC-9AE6220E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157EDCD-EFD4-4913-B376-5B71E9A1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6E301D4-F09D-48DE-8ADC-BDB12F2CD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681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068A74D-92E8-4B49-99FF-E5A58E6FF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FC045853-6909-4C54-8E18-414F97ADC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DB8983DE-8E89-49B1-B2DB-DABB4491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39363D98-3A99-4462-9833-73D2EE9DB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1BD22B8-D086-4B61-BC29-B63984D55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7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7F2EAC1-5953-4352-95D8-ACEA4B2C4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CFFA04EE-0E0A-48DA-A566-7EC47DB0D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5E9FCC6E-03C9-47BF-8003-A27618484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7E1D8081-0381-4CC6-B824-5408A5C30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E3091C71-D692-4F93-BB85-A67C47DA2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28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AD987A9-9EAF-4F37-ACEE-15FBD0B13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324A06A-DFD9-4C80-8CCB-11E967F2C5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DFFAD0CC-DCA7-4B07-8E2B-47DDC1DD70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7BE58F4-BDD0-4247-9953-225C185D0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0EFA7DC-0DBC-4B46-BC00-A614F4E2F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23FD3411-0A93-42E0-9DE5-20FF66856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19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F6FEAC8-77B8-4914-8C10-A92B83F3F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2AC2BC5B-1450-45CB-8003-047D1CEFF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70583D8-4296-4F2C-93A6-B7FFCCD2AF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0230A7CB-8579-4929-A917-C14578A8B8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0FB0CA6B-E217-4CF0-9943-3BC8B1008B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69C0D9B5-DA85-4F63-B94E-3EAA1D24D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12F904D8-2EEC-44E3-9D42-76A5A92CA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D025AA40-261F-41C5-BC5C-9F149FA61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72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2ADFB6B-DFA5-4012-96B4-07707C40E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2B89F0EF-FFFF-4FA0-83B6-E76FDD756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2C552EDD-F07C-4607-BFF7-3DE4918FA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C6FE5F23-E1D5-47E4-8CCA-165CC31B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97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0FB7EE92-3FD8-4DD1-AB2F-063A39AD6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01710E2E-8221-4692-A6CC-5D1EB78E1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FA6D54C2-CAFD-4922-905B-C846D1A0F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96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C708199-2EC4-4CC3-A9A0-8CF55FB96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CC9D2D7-E062-4A66-8D72-FC0D2B4A91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FE5858B-3783-42C5-BE51-3FA88FD82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19A824EA-4755-4BE8-9358-BE5D79EA3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98335ECD-ABDF-4A26-99EB-4091470F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D4012D34-8721-4D42-AC86-BBDD4D10D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49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28CBCFA-B87F-4919-8117-803400127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FC9ACA2E-1E35-4947-8F23-A849EA9112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35AFDEBC-0596-4812-B4FA-C9AE1BA90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57118256-B01D-4483-9EB4-64E7BB63F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361297B0-8DE4-424C-A5AF-25076ED4F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7C7DD9F-68CF-4BB0-820A-9E4AC237C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0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55E36A1-28DE-4906-9878-6F64AF2DD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06C7332F-4E56-4219-AD01-C01AD7273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612804E-B141-4ECF-AC84-6B2792303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BB12440-0719-41DB-BD3D-6869981C9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679627AF-2B19-4613-9513-C9326367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969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F5D1D729-E874-490B-BD6D-87E32B0ACC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C5F78DC4-CE19-4B03-9FA2-5D3444B02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178195C6-D9CD-4447-A489-2377FD4FA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715DF68-3CFF-4BFD-B3A9-F00059735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47DA6425-2F42-4B6C-8A24-CC3264F28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13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CAFA8109-F34C-4273-B622-1C07EA623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/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36A90F37-1746-4244-89F5-2E8713596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/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F20E628A-0B32-46F9-98F5-1B0827DBB1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608B1-8AEA-406A-A95F-8927B592F5B1}" type="datetimeFigureOut">
              <a:rPr lang="en-US" smtClean="0"/>
              <a:t>10/14/2022</a:t>
            </a:fld>
            <a:endParaRPr lang="en-US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D20A35B4-86FB-44B5-972B-8F464FF56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219E4ED2-241B-4F5F-8186-3751ED8BCD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77819-0958-4EEF-99B7-C275E5944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8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hyperlink" Target="https://logoped-radost-slavcheva.webnode.page/pomagalo/" TargetMode="External"/><Relationship Id="rId4" Type="http://schemas.openxmlformats.org/officeDocument/2006/relationships/image" Target="../media/image8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gif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8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9586D61-040D-44B8-AB8B-73DFB71425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1" y="3245210"/>
            <a:ext cx="5703367" cy="49876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8D95284-30EF-4550-B9DA-C7AC0D02CBA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" r="12203" b="36534"/>
          <a:stretch/>
        </p:blipFill>
        <p:spPr>
          <a:xfrm>
            <a:off x="8938406" y="1647701"/>
            <a:ext cx="6658851" cy="3562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035512D2-9C54-432E-B624-202F530EC62B}"/>
              </a:ext>
            </a:extLst>
          </p:cNvPr>
          <p:cNvSpPr txBox="1"/>
          <p:nvPr/>
        </p:nvSpPr>
        <p:spPr>
          <a:xfrm>
            <a:off x="61662" y="201478"/>
            <a:ext cx="12130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>
                <a:latin typeface="Comic Sans MS" panose="030F0702030302020204" pitchFamily="66" charset="0"/>
              </a:rPr>
              <a:t>Логопедичен кабинет в Обу “Д-р П. Берон“-Ямбол</a:t>
            </a:r>
            <a:endParaRPr lang="en-US" sz="3600" b="1" dirty="0">
              <a:latin typeface="Comic Sans MS" panose="030F0702030302020204" pitchFamily="66" charset="0"/>
            </a:endParaRPr>
          </a:p>
        </p:txBody>
      </p:sp>
      <p:cxnSp>
        <p:nvCxnSpPr>
          <p:cNvPr id="10" name="Право съединение 9">
            <a:extLst>
              <a:ext uri="{FF2B5EF4-FFF2-40B4-BE49-F238E27FC236}">
                <a16:creationId xmlns:a16="http://schemas.microsoft.com/office/drawing/2014/main" id="{A0F3D79F-84C9-4BD2-8525-DD5828663915}"/>
              </a:ext>
            </a:extLst>
          </p:cNvPr>
          <p:cNvCxnSpPr>
            <a:cxnSpLocks/>
          </p:cNvCxnSpPr>
          <p:nvPr/>
        </p:nvCxnSpPr>
        <p:spPr>
          <a:xfrm>
            <a:off x="101671" y="926915"/>
            <a:ext cx="2856216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4098" name="Picture 2" descr="Whistle Speak Up GIF от Transparency International">
            <a:extLst>
              <a:ext uri="{FF2B5EF4-FFF2-40B4-BE49-F238E27FC236}">
                <a16:creationId xmlns:a16="http://schemas.microsoft.com/office/drawing/2014/main" id="{75957EE8-FDDF-410F-AA4B-EC56A918A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62" y="1302268"/>
            <a:ext cx="1886094" cy="157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laksirashha-muzika-zaspivane-na-deca-bebeta-1">
            <a:hlinkClick r:id="" action="ppaction://media"/>
            <a:extLst>
              <a:ext uri="{FF2B5EF4-FFF2-40B4-BE49-F238E27FC236}">
                <a16:creationId xmlns:a16="http://schemas.microsoft.com/office/drawing/2014/main" id="{6035AC55-79E0-949C-2CE0-FADE1B81A4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72387" y="322579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29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44444E-6 L 2.5E-6 -0.25 " pathEditMode="relative" rAng="0" ptsTypes="AA">
                                      <p:cBhvr>
                                        <p:cTn id="6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 L -0.25 0 " pathEditMode="relative" rAng="0" ptsTypes="AA">
                                      <p:cBhvr>
                                        <p:cTn id="9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Стрелка">
            <a:extLst>
              <a:ext uri="{FF2B5EF4-FFF2-40B4-BE49-F238E27FC236}">
                <a16:creationId xmlns:a16="http://schemas.microsoft.com/office/drawing/2014/main" id="{BFF241C8-CA16-45D8-9795-F0A8C48EDFB2}"/>
              </a:ext>
            </a:extLst>
          </p:cNvPr>
          <p:cNvSpPr/>
          <p:nvPr/>
        </p:nvSpPr>
        <p:spPr>
          <a:xfrm rot="5400000">
            <a:off x="-1942368" y="5066555"/>
            <a:ext cx="1104901" cy="1094917"/>
          </a:xfrm>
          <a:prstGeom prst="rightArrow">
            <a:avLst/>
          </a:prstGeom>
          <a:solidFill>
            <a:srgbClr val="00B050">
              <a:alpha val="7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!!Стрелка3">
            <a:extLst>
              <a:ext uri="{FF2B5EF4-FFF2-40B4-BE49-F238E27FC236}">
                <a16:creationId xmlns:a16="http://schemas.microsoft.com/office/drawing/2014/main" id="{8527AC5F-D81B-4EA4-B759-F481FDAC1A01}"/>
              </a:ext>
            </a:extLst>
          </p:cNvPr>
          <p:cNvSpPr/>
          <p:nvPr/>
        </p:nvSpPr>
        <p:spPr>
          <a:xfrm>
            <a:off x="-2636041" y="2723148"/>
            <a:ext cx="1094917" cy="110490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 descr="Картина, която съдържа графична колекция&#10;&#10;Описанието е генерирано автоматично">
            <a:extLst>
              <a:ext uri="{FF2B5EF4-FFF2-40B4-BE49-F238E27FC236}">
                <a16:creationId xmlns:a16="http://schemas.microsoft.com/office/drawing/2014/main" id="{1BEF9E56-773E-442F-AAD8-05433EDC01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02531"/>
            <a:ext cx="1159004" cy="1327865"/>
          </a:xfrm>
          <a:prstGeom prst="rect">
            <a:avLst/>
          </a:prstGeom>
        </p:spPr>
      </p:pic>
      <p:pic>
        <p:nvPicPr>
          <p:cNvPr id="1034" name="Picture 10" descr="Chat Talking GIF by Benedikt Luft">
            <a:extLst>
              <a:ext uri="{FF2B5EF4-FFF2-40B4-BE49-F238E27FC236}">
                <a16:creationId xmlns:a16="http://schemas.microsoft.com/office/drawing/2014/main" id="{5D9CE4C8-DAC0-4D17-AD2A-B9DAB4B8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16"/>
            <a:ext cx="1767155" cy="110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99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9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5A90EC41-15FB-4012-8C34-F55B93D7E33E}"/>
              </a:ext>
            </a:extLst>
          </p:cNvPr>
          <p:cNvSpPr/>
          <p:nvPr/>
        </p:nvSpPr>
        <p:spPr>
          <a:xfrm>
            <a:off x="-58761" y="3039944"/>
            <a:ext cx="5567840" cy="1498628"/>
          </a:xfrm>
          <a:prstGeom prst="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b="1" dirty="0">
                <a:solidFill>
                  <a:schemeClr val="accent6">
                    <a:lumMod val="75000"/>
                    <a:alpha val="80000"/>
                  </a:schemeClr>
                </a:solidFill>
              </a:rPr>
              <a:t>Обща подкрепа при </a:t>
            </a:r>
          </a:p>
          <a:p>
            <a:pPr algn="ctr"/>
            <a:r>
              <a:rPr lang="bg-BG" sz="2400" b="1" dirty="0">
                <a:solidFill>
                  <a:schemeClr val="accent6">
                    <a:lumMod val="75000"/>
                    <a:alpha val="80000"/>
                  </a:schemeClr>
                </a:solidFill>
              </a:rPr>
              <a:t>артикулационни нарушения, заекване, езикови нарушения.</a:t>
            </a:r>
          </a:p>
        </p:txBody>
      </p: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740AD2E0-AC9D-4CB4-9437-14410885ECE3}"/>
              </a:ext>
            </a:extLst>
          </p:cNvPr>
          <p:cNvSpPr/>
          <p:nvPr/>
        </p:nvSpPr>
        <p:spPr>
          <a:xfrm>
            <a:off x="6682921" y="2993612"/>
            <a:ext cx="5353882" cy="1583582"/>
          </a:xfrm>
          <a:prstGeom prst="rect">
            <a:avLst/>
          </a:prstGeom>
          <a:solidFill>
            <a:schemeClr val="bg1">
              <a:lumMod val="95000"/>
              <a:alpha val="47000"/>
            </a:schemeClr>
          </a:solidFill>
          <a:ln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>
                <a:solidFill>
                  <a:schemeClr val="accent6">
                    <a:lumMod val="75000"/>
                    <a:alpha val="80000"/>
                  </a:schemeClr>
                </a:solidFill>
              </a:rPr>
              <a:t>Допълнителна подкрепа за ученици със СОП</a:t>
            </a:r>
          </a:p>
        </p:txBody>
      </p:sp>
      <p:sp>
        <p:nvSpPr>
          <p:cNvPr id="10" name="!!Стрелка">
            <a:extLst>
              <a:ext uri="{FF2B5EF4-FFF2-40B4-BE49-F238E27FC236}">
                <a16:creationId xmlns:a16="http://schemas.microsoft.com/office/drawing/2014/main" id="{BFF241C8-CA16-45D8-9795-F0A8C48EDFB2}"/>
              </a:ext>
            </a:extLst>
          </p:cNvPr>
          <p:cNvSpPr/>
          <p:nvPr/>
        </p:nvSpPr>
        <p:spPr>
          <a:xfrm rot="5400000">
            <a:off x="10234907" y="1522460"/>
            <a:ext cx="1104901" cy="1094917"/>
          </a:xfrm>
          <a:prstGeom prst="rightArrow">
            <a:avLst/>
          </a:prstGeom>
          <a:solidFill>
            <a:srgbClr val="00B050">
              <a:alpha val="7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!!Стрелка3">
            <a:extLst>
              <a:ext uri="{FF2B5EF4-FFF2-40B4-BE49-F238E27FC236}">
                <a16:creationId xmlns:a16="http://schemas.microsoft.com/office/drawing/2014/main" id="{8527AC5F-D81B-4EA4-B759-F481FDAC1A01}"/>
              </a:ext>
            </a:extLst>
          </p:cNvPr>
          <p:cNvSpPr/>
          <p:nvPr/>
        </p:nvSpPr>
        <p:spPr>
          <a:xfrm>
            <a:off x="410656" y="1540840"/>
            <a:ext cx="1094917" cy="110490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 descr="Картина, която съдържа графична колекция&#10;&#10;Описанието е генерирано автоматично">
            <a:extLst>
              <a:ext uri="{FF2B5EF4-FFF2-40B4-BE49-F238E27FC236}">
                <a16:creationId xmlns:a16="http://schemas.microsoft.com/office/drawing/2014/main" id="{1BEF9E56-773E-442F-AAD8-05433EDC01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584" y="-30956"/>
            <a:ext cx="1159004" cy="1327865"/>
          </a:xfrm>
          <a:prstGeom prst="rect">
            <a:avLst/>
          </a:prstGeom>
        </p:spPr>
      </p:pic>
      <p:pic>
        <p:nvPicPr>
          <p:cNvPr id="1034" name="Picture 10" descr="Chat Talking GIF by Benedikt Luft">
            <a:extLst>
              <a:ext uri="{FF2B5EF4-FFF2-40B4-BE49-F238E27FC236}">
                <a16:creationId xmlns:a16="http://schemas.microsoft.com/office/drawing/2014/main" id="{5D9CE4C8-DAC0-4D17-AD2A-B9DAB4B8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388" y="1466159"/>
            <a:ext cx="1691545" cy="105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id="{10428828-0BA1-AB8F-30D8-1739429E8446}"/>
              </a:ext>
            </a:extLst>
          </p:cNvPr>
          <p:cNvSpPr/>
          <p:nvPr/>
        </p:nvSpPr>
        <p:spPr>
          <a:xfrm>
            <a:off x="428640" y="75100"/>
            <a:ext cx="10708984" cy="1221809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4741CC5D-7544-DFA5-2FDD-0333E9B11A8D}"/>
              </a:ext>
            </a:extLst>
          </p:cNvPr>
          <p:cNvSpPr txBox="1"/>
          <p:nvPr/>
        </p:nvSpPr>
        <p:spPr>
          <a:xfrm>
            <a:off x="624300" y="356198"/>
            <a:ext cx="10540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sz="2800" b="1" dirty="0">
                <a:solidFill>
                  <a:srgbClr val="7030A0"/>
                </a:solidFill>
              </a:rPr>
              <a:t>В Логопедичен кабинет в Обу “Д-р П. Берон“-Ямбол се реализира: </a:t>
            </a:r>
            <a:endParaRPr lang="en-US" sz="2800" b="1" dirty="0">
              <a:solidFill>
                <a:srgbClr val="7030A0"/>
              </a:solidFill>
              <a:latin typeface="Cooper Black" panose="0208090404030B020404" pitchFamily="18" charset="0"/>
            </a:endParaRPr>
          </a:p>
        </p:txBody>
      </p:sp>
      <p:sp>
        <p:nvSpPr>
          <p:cNvPr id="11" name="Правоъгълник 10">
            <a:extLst>
              <a:ext uri="{FF2B5EF4-FFF2-40B4-BE49-F238E27FC236}">
                <a16:creationId xmlns:a16="http://schemas.microsoft.com/office/drawing/2014/main" id="{742EBB64-AF50-B239-03B1-FD20320786DB}"/>
              </a:ext>
            </a:extLst>
          </p:cNvPr>
          <p:cNvSpPr/>
          <p:nvPr/>
        </p:nvSpPr>
        <p:spPr>
          <a:xfrm>
            <a:off x="0" y="4777483"/>
            <a:ext cx="11815281" cy="1800410"/>
          </a:xfrm>
          <a:prstGeom prst="rect">
            <a:avLst/>
          </a:prstGeom>
          <a:solidFill>
            <a:schemeClr val="bg1">
              <a:lumMod val="95000"/>
              <a:alpha val="31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bg-BG" sz="2000" b="1" dirty="0">
                <a:solidFill>
                  <a:srgbClr val="7030A0">
                    <a:alpha val="80000"/>
                  </a:srgbClr>
                </a:solidFill>
              </a:rPr>
              <a:t>        Потърсете  логопеда в </a:t>
            </a:r>
            <a:r>
              <a:rPr lang="bg-BG" sz="2000" b="1" dirty="0" err="1">
                <a:solidFill>
                  <a:srgbClr val="7030A0">
                    <a:alpha val="80000"/>
                  </a:srgbClr>
                </a:solidFill>
              </a:rPr>
              <a:t>ОбУ</a:t>
            </a:r>
            <a:r>
              <a:rPr lang="bg-BG" sz="2000" b="1" dirty="0">
                <a:solidFill>
                  <a:srgbClr val="7030A0">
                    <a:alpha val="80000"/>
                  </a:srgbClr>
                </a:solidFill>
              </a:rPr>
              <a:t> „Д-р П. Берон</a:t>
            </a:r>
            <a:r>
              <a:rPr lang="bg-BG" sz="2000" dirty="0">
                <a:solidFill>
                  <a:srgbClr val="7030A0">
                    <a:alpha val="80000"/>
                  </a:srgbClr>
                </a:solidFill>
              </a:rPr>
              <a:t>“: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dirty="0">
                <a:solidFill>
                  <a:srgbClr val="7030A0">
                    <a:alpha val="80000"/>
                  </a:srgbClr>
                </a:solidFill>
              </a:rPr>
              <a:t> ако детето ви не произнася, правилно, пропуска  или заменя някои от звуковете </a:t>
            </a:r>
            <a:r>
              <a:rPr lang="bg-BG" sz="2000" dirty="0" err="1">
                <a:solidFill>
                  <a:srgbClr val="7030A0">
                    <a:alpha val="80000"/>
                  </a:srgbClr>
                </a:solidFill>
              </a:rPr>
              <a:t>с,з,ц,ш,ж,ч,,р</a:t>
            </a:r>
            <a:r>
              <a:rPr lang="bg-BG" sz="2000" dirty="0">
                <a:solidFill>
                  <a:srgbClr val="7030A0">
                    <a:alpha val="80000"/>
                  </a:srgbClr>
                </a:solidFill>
              </a:rPr>
              <a:t>, л;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bg-BG" sz="2000" dirty="0">
                <a:solidFill>
                  <a:srgbClr val="7030A0">
                    <a:alpha val="80000"/>
                  </a:srgbClr>
                </a:solidFill>
              </a:rPr>
              <a:t>ако детето ви има  трудности при натрупване на думи в речниковия запас,  организацията на думите в изречения и изреченията в текст. Ако трудно произнася многосрични думи, бърка словореда в изреченията</a:t>
            </a:r>
            <a:r>
              <a:rPr lang="bg-BG" dirty="0">
                <a:solidFill>
                  <a:srgbClr val="7030A0">
                    <a:alpha val="80000"/>
                  </a:srgb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0934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1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2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  <p:bldP spid="7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Стрелка">
            <a:extLst>
              <a:ext uri="{FF2B5EF4-FFF2-40B4-BE49-F238E27FC236}">
                <a16:creationId xmlns:a16="http://schemas.microsoft.com/office/drawing/2014/main" id="{BFF241C8-CA16-45D8-9795-F0A8C48EDFB2}"/>
              </a:ext>
            </a:extLst>
          </p:cNvPr>
          <p:cNvSpPr/>
          <p:nvPr/>
        </p:nvSpPr>
        <p:spPr>
          <a:xfrm rot="5400000">
            <a:off x="-1942368" y="5066555"/>
            <a:ext cx="1104901" cy="1094917"/>
          </a:xfrm>
          <a:prstGeom prst="rightArrow">
            <a:avLst/>
          </a:prstGeom>
          <a:solidFill>
            <a:srgbClr val="00B050">
              <a:alpha val="7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!!Стрелка3">
            <a:extLst>
              <a:ext uri="{FF2B5EF4-FFF2-40B4-BE49-F238E27FC236}">
                <a16:creationId xmlns:a16="http://schemas.microsoft.com/office/drawing/2014/main" id="{8527AC5F-D81B-4EA4-B759-F481FDAC1A01}"/>
              </a:ext>
            </a:extLst>
          </p:cNvPr>
          <p:cNvSpPr/>
          <p:nvPr/>
        </p:nvSpPr>
        <p:spPr>
          <a:xfrm>
            <a:off x="-2636041" y="2723148"/>
            <a:ext cx="1094917" cy="1104901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7E5E5456-7838-4386-9261-E91E9DCE8DA9}"/>
              </a:ext>
            </a:extLst>
          </p:cNvPr>
          <p:cNvSpPr txBox="1"/>
          <p:nvPr/>
        </p:nvSpPr>
        <p:spPr>
          <a:xfrm>
            <a:off x="4581653" y="-635319"/>
            <a:ext cx="6678226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  <a:bevelB w="114300" prst="artDeco"/>
          </a:sp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g-BG" sz="2800" b="1" dirty="0">
                <a:solidFill>
                  <a:schemeClr val="accent5">
                    <a:lumMod val="50000"/>
                  </a:schemeClr>
                </a:solidFill>
                <a:latin typeface="Cooper Black" panose="0208090404030B020404" pitchFamily="18" charset="0"/>
              </a:rPr>
              <a:t>Логопед: д-р Радостина Славчева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Cooper Black" panose="0208090404030B020404" pitchFamily="18" charset="0"/>
            </a:endParaRPr>
          </a:p>
        </p:txBody>
      </p:sp>
      <p:pic>
        <p:nvPicPr>
          <p:cNvPr id="5" name="Картина 4" descr="Картина, която съдържа графична колекция&#10;&#10;Описанието е генерирано автоматично">
            <a:extLst>
              <a:ext uri="{FF2B5EF4-FFF2-40B4-BE49-F238E27FC236}">
                <a16:creationId xmlns:a16="http://schemas.microsoft.com/office/drawing/2014/main" id="{1BEF9E56-773E-442F-AAD8-05433EDC01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75" y="2611665"/>
            <a:ext cx="1159004" cy="1327865"/>
          </a:xfrm>
          <a:prstGeom prst="rect">
            <a:avLst/>
          </a:prstGeom>
        </p:spPr>
      </p:pic>
      <p:pic>
        <p:nvPicPr>
          <p:cNvPr id="1034" name="Picture 10" descr="Chat Talking GIF by Benedikt Luft">
            <a:extLst>
              <a:ext uri="{FF2B5EF4-FFF2-40B4-BE49-F238E27FC236}">
                <a16:creationId xmlns:a16="http://schemas.microsoft.com/office/drawing/2014/main" id="{5D9CE4C8-DAC0-4D17-AD2A-B9DAB4B8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816"/>
            <a:ext cx="1767155" cy="110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авоъгълник 6">
            <a:extLst>
              <a:ext uri="{FF2B5EF4-FFF2-40B4-BE49-F238E27FC236}">
                <a16:creationId xmlns:a16="http://schemas.microsoft.com/office/drawing/2014/main" id="{10428828-0BA1-AB8F-30D8-1739429E8446}"/>
              </a:ext>
            </a:extLst>
          </p:cNvPr>
          <p:cNvSpPr/>
          <p:nvPr/>
        </p:nvSpPr>
        <p:spPr>
          <a:xfrm>
            <a:off x="0" y="4073565"/>
            <a:ext cx="12279086" cy="278443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>
                <a:solidFill>
                  <a:schemeClr val="bg1">
                    <a:alpha val="80000"/>
                  </a:schemeClr>
                </a:solidFill>
              </a:rPr>
              <a:t>.</a:t>
            </a:r>
          </a:p>
        </p:txBody>
      </p:sp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4741CC5D-7544-DFA5-2FDD-0333E9B11A8D}"/>
              </a:ext>
            </a:extLst>
          </p:cNvPr>
          <p:cNvSpPr txBox="1"/>
          <p:nvPr/>
        </p:nvSpPr>
        <p:spPr>
          <a:xfrm>
            <a:off x="130629" y="4460998"/>
            <a:ext cx="119634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bg-BG" dirty="0"/>
              <a:t>Д-р Радостина Славчева е завършила бакалавърска програма по Специална педагогика в ПУ“ П. Хилендарски, магистърска програма по Логопедия  в ПУ “П. Хиледарски“, магистрска програма в </a:t>
            </a:r>
            <a:r>
              <a:rPr lang="ru-RU" dirty="0"/>
              <a:t>Бургаски свободен университет  »Детска и юношеска психология». </a:t>
            </a:r>
          </a:p>
          <a:p>
            <a:r>
              <a:rPr lang="ru-RU" dirty="0" err="1"/>
              <a:t>През</a:t>
            </a:r>
            <a:r>
              <a:rPr lang="ru-RU" dirty="0"/>
              <a:t> 2018г. Защитава докторска дисертация на тема: «Организация и управление на услуга за деца с езиково-говорни нарушения». </a:t>
            </a:r>
            <a:endParaRPr lang="en-US" dirty="0"/>
          </a:p>
          <a:p>
            <a:r>
              <a:rPr lang="ru-RU" dirty="0"/>
              <a:t>Автор е на 12 интерактивни помагала за Артикулационна терапия</a:t>
            </a:r>
            <a:r>
              <a:rPr lang="bg-BG" dirty="0"/>
              <a:t>.</a:t>
            </a:r>
          </a:p>
          <a:p>
            <a:r>
              <a:rPr lang="en-US" dirty="0">
                <a:latin typeface="Comic Sans MS" panose="030F0702030302020204" pitchFamily="66" charset="0"/>
                <a:hlinkClick r:id="rId5"/>
              </a:rPr>
              <a:t>https://logoped-radost-slavcheva.webnode.page/pomagalo/</a:t>
            </a:r>
            <a:endParaRPr lang="bg-BG" dirty="0">
              <a:latin typeface="Comic Sans MS" panose="030F0702030302020204" pitchFamily="66" charset="0"/>
            </a:endParaRPr>
          </a:p>
          <a:p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931FEAC0-FFFF-DA9D-8CD5-5BF7A0439E2D}"/>
              </a:ext>
            </a:extLst>
          </p:cNvPr>
          <p:cNvSpPr/>
          <p:nvPr/>
        </p:nvSpPr>
        <p:spPr>
          <a:xfrm>
            <a:off x="1463078" y="1201479"/>
            <a:ext cx="3289675" cy="2856814"/>
          </a:xfrm>
          <a:prstGeom prst="ellipse">
            <a:avLst/>
          </a:prstGeom>
          <a:blipFill>
            <a:blip r:embed="rId6"/>
            <a:srcRect/>
            <a:stretch>
              <a:fillRect l="-4800" t="-22943" r="4800" b="-76415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97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1.85185E-6 L -0.03997 0.0669 C -0.04896 0.08102 -0.05404 0.10209 -0.05404 0.12408 C -0.05404 0.14908 -0.04896 0.16898 -0.03997 0.1831 L 6.25E-7 0.25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1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87BD7C3-93C0-489C-95BD-CC7F442963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0" t="3207" r="24501" b="3104"/>
          <a:stretch/>
        </p:blipFill>
        <p:spPr>
          <a:xfrm rot="5400000">
            <a:off x="1809884" y="578544"/>
            <a:ext cx="3682994" cy="63867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9CA93B93-B6F4-4154-8D2C-C86D0BB9060A}"/>
              </a:ext>
            </a:extLst>
          </p:cNvPr>
          <p:cNvSpPr txBox="1"/>
          <p:nvPr/>
        </p:nvSpPr>
        <p:spPr>
          <a:xfrm>
            <a:off x="2830286" y="394268"/>
            <a:ext cx="65314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b="1" dirty="0">
                <a:solidFill>
                  <a:schemeClr val="bg2">
                    <a:lumMod val="25000"/>
                  </a:schemeClr>
                </a:solidFill>
              </a:rPr>
              <a:t>Артикулационна терапия</a:t>
            </a:r>
            <a:endParaRPr lang="en-US" sz="4400" b="1" dirty="0">
              <a:solidFill>
                <a:schemeClr val="bg2">
                  <a:lumMod val="25000"/>
                </a:schemeClr>
              </a:solidFill>
              <a:latin typeface="Copperplate Gothic Bold" panose="020E0705020206020404" pitchFamily="34" charset="0"/>
            </a:endParaRPr>
          </a:p>
        </p:txBody>
      </p:sp>
      <p:sp>
        <p:nvSpPr>
          <p:cNvPr id="9" name="Текстово поле 8">
            <a:extLst>
              <a:ext uri="{FF2B5EF4-FFF2-40B4-BE49-F238E27FC236}">
                <a16:creationId xmlns:a16="http://schemas.microsoft.com/office/drawing/2014/main" id="{89D7D651-CC00-4182-B86C-442BCDB9CB31}"/>
              </a:ext>
            </a:extLst>
          </p:cNvPr>
          <p:cNvSpPr txBox="1"/>
          <p:nvPr/>
        </p:nvSpPr>
        <p:spPr>
          <a:xfrm>
            <a:off x="7160658" y="1930398"/>
            <a:ext cx="4402111" cy="414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0" i="0" dirty="0">
                <a:solidFill>
                  <a:srgbClr val="212529"/>
                </a:solidFill>
                <a:effectLst/>
              </a:rPr>
              <a:t>Кабинетът  разполага с Z-Vibe пособия за орална сензо-моторна терапия.</a:t>
            </a:r>
          </a:p>
          <a:p>
            <a:pPr algn="just"/>
            <a:endParaRPr lang="ru-RU" sz="2400" b="0" i="0" dirty="0">
              <a:solidFill>
                <a:srgbClr val="212529"/>
              </a:solidFill>
              <a:effectLst/>
            </a:endParaRPr>
          </a:p>
          <a:p>
            <a:pPr algn="just"/>
            <a:r>
              <a:rPr lang="ru-RU" sz="2400" dirty="0">
                <a:solidFill>
                  <a:srgbClr val="212529"/>
                </a:solidFill>
              </a:rPr>
              <a:t>С </a:t>
            </a:r>
            <a:r>
              <a:rPr lang="ru-RU" sz="2400" dirty="0" err="1">
                <a:solidFill>
                  <a:srgbClr val="212529"/>
                </a:solidFill>
              </a:rPr>
              <a:t>тях</a:t>
            </a:r>
            <a:r>
              <a:rPr lang="ru-RU" sz="2400" dirty="0">
                <a:solidFill>
                  <a:srgbClr val="212529"/>
                </a:solidFill>
              </a:rPr>
              <a:t> се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стимулира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както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устната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кухина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,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така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и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зоните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около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устните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и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лицето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. Z-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Vibe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пособия се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използват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за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трениране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на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уменията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за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отхапване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 и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дъвкане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, координация на </a:t>
            </a:r>
            <a:r>
              <a:rPr lang="ru-RU" sz="2400" b="0" i="0" dirty="0" err="1">
                <a:solidFill>
                  <a:srgbClr val="212529"/>
                </a:solidFill>
                <a:effectLst/>
              </a:rPr>
              <a:t>движенията</a:t>
            </a:r>
            <a:r>
              <a:rPr lang="ru-RU" sz="2400" b="0" i="0" dirty="0">
                <a:solidFill>
                  <a:srgbClr val="212529"/>
                </a:solidFill>
                <a:effectLst/>
              </a:rPr>
              <a:t>.</a:t>
            </a:r>
            <a:endParaRPr lang="en-US" sz="2400" dirty="0"/>
          </a:p>
        </p:txBody>
      </p:sp>
      <p:cxnSp>
        <p:nvCxnSpPr>
          <p:cNvPr id="10" name="Право съединение 9">
            <a:extLst>
              <a:ext uri="{FF2B5EF4-FFF2-40B4-BE49-F238E27FC236}">
                <a16:creationId xmlns:a16="http://schemas.microsoft.com/office/drawing/2014/main" id="{840A229B-0F8A-4148-9B68-26E358424A73}"/>
              </a:ext>
            </a:extLst>
          </p:cNvPr>
          <p:cNvCxnSpPr>
            <a:cxnSpLocks/>
          </p:cNvCxnSpPr>
          <p:nvPr/>
        </p:nvCxnSpPr>
        <p:spPr>
          <a:xfrm>
            <a:off x="3651381" y="1392832"/>
            <a:ext cx="4593265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Картина 15" descr="Картина, която съдържа текст, бюро&#10;&#10;Описанието е генерирано автоматично">
            <a:extLst>
              <a:ext uri="{FF2B5EF4-FFF2-40B4-BE49-F238E27FC236}">
                <a16:creationId xmlns:a16="http://schemas.microsoft.com/office/drawing/2014/main" id="{E5AD6AED-F292-4350-A0F5-803F432E77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8" t="35169" r="50040" b="22018"/>
          <a:stretch/>
        </p:blipFill>
        <p:spPr>
          <a:xfrm>
            <a:off x="10052379" y="102691"/>
            <a:ext cx="1955668" cy="1333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0" name="Picture 2" descr="thumb image">
            <a:extLst>
              <a:ext uri="{FF2B5EF4-FFF2-40B4-BE49-F238E27FC236}">
                <a16:creationId xmlns:a16="http://schemas.microsoft.com/office/drawing/2014/main" id="{A2C0B536-9F69-4DAC-AA65-A076EE8DA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30" y="225425"/>
            <a:ext cx="1681592" cy="1298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802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5BCF5D5B-A3A7-4B62-8DBD-BC296462FC62}"/>
              </a:ext>
            </a:extLst>
          </p:cNvPr>
          <p:cNvSpPr txBox="1"/>
          <p:nvPr/>
        </p:nvSpPr>
        <p:spPr>
          <a:xfrm>
            <a:off x="6571370" y="4278884"/>
            <a:ext cx="53039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0" dirty="0">
                <a:solidFill>
                  <a:srgbClr val="FF0000"/>
                </a:solidFill>
                <a:effectLst/>
              </a:rPr>
              <a:t>В </a:t>
            </a:r>
            <a:r>
              <a:rPr lang="ru-RU" sz="2400" b="0" dirty="0" err="1">
                <a:solidFill>
                  <a:srgbClr val="FF0000"/>
                </a:solidFill>
                <a:effectLst/>
              </a:rPr>
              <a:t>логопедичния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  <a:r>
              <a:rPr lang="ru-RU" sz="2400" b="0" dirty="0">
                <a:solidFill>
                  <a:srgbClr val="FF0000"/>
                </a:solidFill>
                <a:effectLst/>
              </a:rPr>
              <a:t>кабинет  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се </a:t>
            </a:r>
            <a:r>
              <a:rPr lang="ru-RU" sz="2400" b="0" dirty="0" err="1">
                <a:solidFill>
                  <a:srgbClr val="111111"/>
                </a:solidFill>
                <a:effectLst/>
              </a:rPr>
              <a:t>прилага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 </a:t>
            </a:r>
            <a:r>
              <a:rPr lang="ru-RU" sz="2400" b="0" dirty="0" err="1">
                <a:solidFill>
                  <a:srgbClr val="111111"/>
                </a:solidFill>
                <a:effectLst/>
              </a:rPr>
              <a:t>иновативно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 </a:t>
            </a:r>
            <a:r>
              <a:rPr lang="ru-RU" sz="2400" b="0" dirty="0" err="1">
                <a:solidFill>
                  <a:srgbClr val="111111"/>
                </a:solidFill>
                <a:effectLst/>
              </a:rPr>
              <a:t>съчетание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 на </a:t>
            </a:r>
            <a:r>
              <a:rPr lang="ru-RU" sz="2400" b="0" dirty="0" err="1">
                <a:solidFill>
                  <a:srgbClr val="111111"/>
                </a:solidFill>
                <a:effectLst/>
              </a:rPr>
              <a:t>логопедична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 терапия и </a:t>
            </a:r>
            <a:r>
              <a:rPr lang="ru-RU" sz="2400" b="0" dirty="0" err="1">
                <a:solidFill>
                  <a:srgbClr val="111111"/>
                </a:solidFill>
                <a:effectLst/>
              </a:rPr>
              <a:t>биофийдбек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 тренинг при </a:t>
            </a:r>
            <a:r>
              <a:rPr lang="ru-RU" sz="2400" b="0" dirty="0" err="1">
                <a:solidFill>
                  <a:srgbClr val="111111"/>
                </a:solidFill>
                <a:effectLst/>
              </a:rPr>
              <a:t>комуникативни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 и </a:t>
            </a:r>
            <a:r>
              <a:rPr lang="ru-RU" sz="2400" b="0" dirty="0" err="1">
                <a:solidFill>
                  <a:srgbClr val="111111"/>
                </a:solidFill>
                <a:effectLst/>
              </a:rPr>
              <a:t>езикови</a:t>
            </a:r>
            <a:r>
              <a:rPr lang="ru-RU" sz="2400" b="0" dirty="0">
                <a:solidFill>
                  <a:srgbClr val="111111"/>
                </a:solidFill>
                <a:effectLst/>
              </a:rPr>
              <a:t> нарушения. </a:t>
            </a:r>
            <a:endParaRPr lang="en-US" sz="2400" dirty="0"/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B28F78CC-A943-4C91-B1D2-CF7D62195022}"/>
              </a:ext>
            </a:extLst>
          </p:cNvPr>
          <p:cNvSpPr txBox="1"/>
          <p:nvPr/>
        </p:nvSpPr>
        <p:spPr>
          <a:xfrm>
            <a:off x="6571370" y="681053"/>
            <a:ext cx="496330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</a:rPr>
              <a:t>	</a:t>
            </a:r>
            <a:r>
              <a:rPr lang="ru-RU" sz="2400" dirty="0" err="1">
                <a:solidFill>
                  <a:srgbClr val="FF0000"/>
                </a:solidFill>
              </a:rPr>
              <a:t>Биофийдбек</a:t>
            </a:r>
            <a:r>
              <a:rPr lang="ru-RU" sz="2400" dirty="0"/>
              <a:t> е мощен инструмент за </a:t>
            </a:r>
            <a:r>
              <a:rPr lang="ru-RU" sz="2400" dirty="0" err="1"/>
              <a:t>подобряване</a:t>
            </a:r>
            <a:r>
              <a:rPr lang="ru-RU" sz="2400" dirty="0"/>
              <a:t> на </a:t>
            </a:r>
            <a:r>
              <a:rPr lang="ru-RU" sz="2400" dirty="0" err="1"/>
              <a:t>концентрацията</a:t>
            </a:r>
            <a:r>
              <a:rPr lang="ru-RU" sz="2400" dirty="0"/>
              <a:t>, </a:t>
            </a:r>
            <a:r>
              <a:rPr lang="ru-RU" sz="2400" dirty="0" err="1"/>
              <a:t>паметта</a:t>
            </a:r>
            <a:r>
              <a:rPr lang="ru-RU" sz="2400" dirty="0"/>
              <a:t>, </a:t>
            </a:r>
            <a:r>
              <a:rPr lang="ru-RU" sz="2400" dirty="0" err="1"/>
              <a:t>вниманието</a:t>
            </a:r>
            <a:r>
              <a:rPr lang="ru-RU" sz="2400" dirty="0"/>
              <a:t>, </a:t>
            </a:r>
            <a:r>
              <a:rPr lang="ru-RU" sz="2400" dirty="0" err="1"/>
              <a:t>контрол</a:t>
            </a:r>
            <a:r>
              <a:rPr lang="ru-RU" sz="2400" dirty="0"/>
              <a:t> над </a:t>
            </a:r>
            <a:r>
              <a:rPr lang="ru-RU" sz="2400" dirty="0" err="1"/>
              <a:t>емоционалността</a:t>
            </a:r>
            <a:r>
              <a:rPr lang="ru-RU" sz="2400" dirty="0"/>
              <a:t>, </a:t>
            </a:r>
            <a:r>
              <a:rPr lang="ru-RU" sz="2400" dirty="0" err="1"/>
              <a:t>стреса</a:t>
            </a:r>
            <a:r>
              <a:rPr lang="ru-RU" sz="2400" dirty="0"/>
              <a:t> и </a:t>
            </a:r>
            <a:r>
              <a:rPr lang="ru-RU" sz="2400" dirty="0" err="1"/>
              <a:t>речта</a:t>
            </a:r>
            <a:r>
              <a:rPr lang="ru-RU" sz="2400" dirty="0"/>
              <a:t>. Чрез него се </a:t>
            </a:r>
            <a:r>
              <a:rPr lang="ru-RU" sz="2400" dirty="0" err="1"/>
              <a:t>усилват</a:t>
            </a:r>
            <a:r>
              <a:rPr lang="ru-RU" sz="2400" dirty="0"/>
              <a:t> </a:t>
            </a:r>
            <a:r>
              <a:rPr lang="ru-RU" sz="2400" dirty="0" err="1"/>
              <a:t>невронните</a:t>
            </a:r>
            <a:r>
              <a:rPr lang="ru-RU" sz="2400" dirty="0"/>
              <a:t> </a:t>
            </a:r>
            <a:r>
              <a:rPr lang="ru-RU" sz="2400" dirty="0" err="1"/>
              <a:t>връзки</a:t>
            </a:r>
            <a:r>
              <a:rPr lang="ru-RU" sz="2400" dirty="0"/>
              <a:t> и се </a:t>
            </a:r>
            <a:r>
              <a:rPr lang="ru-RU" sz="2400" dirty="0" err="1"/>
              <a:t>увеличава</a:t>
            </a:r>
            <a:r>
              <a:rPr lang="ru-RU" sz="2400" dirty="0"/>
              <a:t> </a:t>
            </a:r>
            <a:r>
              <a:rPr lang="ru-RU" sz="2400" dirty="0" err="1"/>
              <a:t>менталната</a:t>
            </a:r>
            <a:r>
              <a:rPr lang="ru-RU" sz="2400" dirty="0"/>
              <a:t> </a:t>
            </a:r>
            <a:r>
              <a:rPr lang="ru-RU" sz="2400" dirty="0" err="1"/>
              <a:t>издръжливост</a:t>
            </a:r>
            <a:r>
              <a:rPr lang="ru-RU" sz="2400" dirty="0"/>
              <a:t>.</a:t>
            </a:r>
          </a:p>
        </p:txBody>
      </p:sp>
      <p:cxnSp>
        <p:nvCxnSpPr>
          <p:cNvPr id="6" name="Право съединение 5">
            <a:extLst>
              <a:ext uri="{FF2B5EF4-FFF2-40B4-BE49-F238E27FC236}">
                <a16:creationId xmlns:a16="http://schemas.microsoft.com/office/drawing/2014/main" id="{0C7BECCB-1E63-4B66-A4F0-782885B40E06}"/>
              </a:ext>
            </a:extLst>
          </p:cNvPr>
          <p:cNvCxnSpPr>
            <a:cxnSpLocks/>
          </p:cNvCxnSpPr>
          <p:nvPr/>
        </p:nvCxnSpPr>
        <p:spPr>
          <a:xfrm>
            <a:off x="6299200" y="681053"/>
            <a:ext cx="0" cy="5393933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Правоъгълник 10">
            <a:extLst>
              <a:ext uri="{FF2B5EF4-FFF2-40B4-BE49-F238E27FC236}">
                <a16:creationId xmlns:a16="http://schemas.microsoft.com/office/drawing/2014/main" id="{D50357A2-F6D2-4525-9567-383B8311F3A5}"/>
              </a:ext>
            </a:extLst>
          </p:cNvPr>
          <p:cNvSpPr/>
          <p:nvPr/>
        </p:nvSpPr>
        <p:spPr>
          <a:xfrm>
            <a:off x="487332" y="463140"/>
            <a:ext cx="5133299" cy="5929695"/>
          </a:xfrm>
          <a:prstGeom prst="rect">
            <a:avLst/>
          </a:prstGeom>
          <a:blipFill>
            <a:blip r:embed="rId3"/>
            <a:srcRect/>
            <a:stretch>
              <a:fillRect l="-13698" t="-16471" r="-7720" b="-29065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!!Стрелка3">
            <a:extLst>
              <a:ext uri="{FF2B5EF4-FFF2-40B4-BE49-F238E27FC236}">
                <a16:creationId xmlns:a16="http://schemas.microsoft.com/office/drawing/2014/main" id="{2821D21D-A837-4424-B758-764278B1F7B2}"/>
              </a:ext>
            </a:extLst>
          </p:cNvPr>
          <p:cNvSpPr/>
          <p:nvPr/>
        </p:nvSpPr>
        <p:spPr>
          <a:xfrm rot="16200000">
            <a:off x="6703959" y="617557"/>
            <a:ext cx="547622" cy="55879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!!Стрелка">
            <a:extLst>
              <a:ext uri="{FF2B5EF4-FFF2-40B4-BE49-F238E27FC236}">
                <a16:creationId xmlns:a16="http://schemas.microsoft.com/office/drawing/2014/main" id="{D6567AE9-6F26-4F50-BDDB-7DECDAE5A5A2}"/>
              </a:ext>
            </a:extLst>
          </p:cNvPr>
          <p:cNvSpPr/>
          <p:nvPr/>
        </p:nvSpPr>
        <p:spPr>
          <a:xfrm>
            <a:off x="6691144" y="3785951"/>
            <a:ext cx="558788" cy="638985"/>
          </a:xfrm>
          <a:prstGeom prst="rightArrow">
            <a:avLst/>
          </a:prstGeom>
          <a:solidFill>
            <a:srgbClr val="00B050">
              <a:alpha val="70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34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path" presetSubtype="0" accel="50000" decel="5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1.48148E-6 C -8.33333E-7 -0.03195 0.02604 -0.0581 0.05794 -0.0581 L 0.19206 -0.0581 C 0.22396 -0.0581 0.25 -0.03195 0.25 1.48148E-6 L 0.25 0.13194 C 0.25 0.16389 0.22396 0.19097 0.19206 0.19097 L 0.05794 0.19097 C 0.02604 0.19097 -8.33333E-7 0.16389 -8.33333E-7 0.13194 L -8.33333E-7 1.48148E-6 Z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6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7" presetClass="emph" presetSubtype="0" fill="remove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" dur="10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10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10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100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218585B6-99A8-4211-BC25-6508D76084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" t="1421" r="-2490" b="-1421"/>
          <a:stretch/>
        </p:blipFill>
        <p:spPr>
          <a:xfrm>
            <a:off x="5961412" y="510474"/>
            <a:ext cx="6321635" cy="50648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9586D61-040D-44B8-AB8B-73DFB71425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6107"/>
            <a:ext cx="5137286" cy="44925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15FD0430-8646-4F0A-8B1E-3271B05B596C}"/>
              </a:ext>
            </a:extLst>
          </p:cNvPr>
          <p:cNvSpPr txBox="1"/>
          <p:nvPr/>
        </p:nvSpPr>
        <p:spPr>
          <a:xfrm>
            <a:off x="7620000" y="6928601"/>
            <a:ext cx="3797300" cy="589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err="1"/>
              <a:t>Тактилен</a:t>
            </a:r>
            <a:r>
              <a:rPr lang="bg-BG" sz="3200" b="1" dirty="0"/>
              <a:t> панел</a:t>
            </a:r>
            <a:endParaRPr lang="en-US" sz="3200" b="1" dirty="0"/>
          </a:p>
        </p:txBody>
      </p:sp>
      <p:pic>
        <p:nvPicPr>
          <p:cNvPr id="5122" name="Picture 2" descr="Chat Talking GIF by Benedikt Luft">
            <a:extLst>
              <a:ext uri="{FF2B5EF4-FFF2-40B4-BE49-F238E27FC236}">
                <a16:creationId xmlns:a16="http://schemas.microsoft.com/office/drawing/2014/main" id="{A4892A38-C0AC-4E2F-BB41-94116A62C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60357"/>
            <a:ext cx="2260600" cy="141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57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C 0.00104 0.03403 0.01093 0.06505 0.02799 0.08496 C 0.02799 0.08612 0.05495 0.11297 0.05495 0.11204 C 0.07005 0.12709 0.07903 0.14792 0.07903 0.16991 C 0.07903 0.21389 0.04401 0.24908 2.91667E-6 0.25 C -0.04401 0.24908 -0.07904 0.21389 -0.07904 0.16991 C -0.07904 0.14792 -0.07005 0.12709 -0.05495 0.11204 C -0.05495 0.11297 -0.028 0.08612 -0.028 0.08496 C -0.01094 0.06505 -0.00104 0.03403 2.91667E-6 -4.44444E-6 Z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39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6A0759A7-500B-4C70-AC66-46A0B1D681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" t="5117" r="2807" b="1300"/>
          <a:stretch/>
        </p:blipFill>
        <p:spPr>
          <a:xfrm>
            <a:off x="609601" y="1604309"/>
            <a:ext cx="4791200" cy="47654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413A4C5-2B3E-4FDD-B802-033F302337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07" t="4191" r="11177" b="-4191"/>
          <a:stretch/>
        </p:blipFill>
        <p:spPr>
          <a:xfrm rot="5400000">
            <a:off x="6383162" y="119239"/>
            <a:ext cx="5115275" cy="528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3DFCA314-2427-4FC7-9A01-B10B210646E9}"/>
              </a:ext>
            </a:extLst>
          </p:cNvPr>
          <p:cNvSpPr txBox="1"/>
          <p:nvPr/>
        </p:nvSpPr>
        <p:spPr>
          <a:xfrm>
            <a:off x="1018873" y="6872102"/>
            <a:ext cx="50771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b="1" dirty="0" err="1"/>
              <a:t>Аудивизуален</a:t>
            </a:r>
            <a:r>
              <a:rPr lang="bg-BG" sz="3600" b="1" dirty="0"/>
              <a:t> панел</a:t>
            </a:r>
            <a:endParaRPr lang="en-US" sz="3600" b="1" dirty="0"/>
          </a:p>
        </p:txBody>
      </p:sp>
      <p:sp>
        <p:nvSpPr>
          <p:cNvPr id="7" name="Текстово поле 6">
            <a:extLst>
              <a:ext uri="{FF2B5EF4-FFF2-40B4-BE49-F238E27FC236}">
                <a16:creationId xmlns:a16="http://schemas.microsoft.com/office/drawing/2014/main" id="{D2426E72-7CEA-42A9-83E9-2F3D8FA6D586}"/>
              </a:ext>
            </a:extLst>
          </p:cNvPr>
          <p:cNvSpPr txBox="1"/>
          <p:nvPr/>
        </p:nvSpPr>
        <p:spPr>
          <a:xfrm>
            <a:off x="7620000" y="6928601"/>
            <a:ext cx="3797300" cy="589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b="1" dirty="0" err="1"/>
              <a:t>Тактилен</a:t>
            </a:r>
            <a:r>
              <a:rPr lang="bg-BG" sz="3200" b="1" dirty="0"/>
              <a:t> панел</a:t>
            </a:r>
            <a:endParaRPr lang="en-US" sz="3200" b="1" dirty="0"/>
          </a:p>
        </p:txBody>
      </p:sp>
      <p:pic>
        <p:nvPicPr>
          <p:cNvPr id="3076" name="Picture 4" descr="thumb image">
            <a:extLst>
              <a:ext uri="{FF2B5EF4-FFF2-40B4-BE49-F238E27FC236}">
                <a16:creationId xmlns:a16="http://schemas.microsoft.com/office/drawing/2014/main" id="{BCD1BA13-0148-43AC-9B5C-DED02EC2E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23" y="39469"/>
            <a:ext cx="908050" cy="95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54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-4.375E-6 -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0.10996 L 3.125E-6 -0.1400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64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 descr="Картина, която съдържа графична колекция&#10;&#10;Описанието е генерирано автоматично">
            <a:extLst>
              <a:ext uri="{FF2B5EF4-FFF2-40B4-BE49-F238E27FC236}">
                <a16:creationId xmlns:a16="http://schemas.microsoft.com/office/drawing/2014/main" id="{1BEF9E56-773E-442F-AAD8-05433EDC016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11" y="928557"/>
            <a:ext cx="1159004" cy="1327865"/>
          </a:xfrm>
          <a:prstGeom prst="rect">
            <a:avLst/>
          </a:prstGeom>
        </p:spPr>
      </p:pic>
      <p:pic>
        <p:nvPicPr>
          <p:cNvPr id="1034" name="Picture 10" descr="Chat Talking GIF by Benedikt Luft">
            <a:extLst>
              <a:ext uri="{FF2B5EF4-FFF2-40B4-BE49-F238E27FC236}">
                <a16:creationId xmlns:a16="http://schemas.microsoft.com/office/drawing/2014/main" id="{5D9CE4C8-DAC0-4D17-AD2A-B9DAB4B8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73496" y="254690"/>
            <a:ext cx="1767155" cy="110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4741CC5D-7544-DFA5-2FDD-0333E9B11A8D}"/>
              </a:ext>
            </a:extLst>
          </p:cNvPr>
          <p:cNvSpPr txBox="1"/>
          <p:nvPr/>
        </p:nvSpPr>
        <p:spPr>
          <a:xfrm>
            <a:off x="-3808476" y="1882664"/>
            <a:ext cx="758490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bg-BG" sz="28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bg-BG" sz="2400" dirty="0">
                <a:solidFill>
                  <a:schemeClr val="accent1">
                    <a:lumMod val="50000"/>
                  </a:schemeClr>
                </a:solidFill>
              </a:rPr>
              <a:t>Родител подава  заявление  до Директора за извършване не оценка на езиково-говорно развитие и съгласие за започване на логопедична работа обща подкрепа;</a:t>
            </a:r>
          </a:p>
          <a:p>
            <a:endParaRPr lang="en-US" sz="3200" dirty="0">
              <a:latin typeface="Comic Sans MS" panose="030F0702030302020204" pitchFamily="66" charset="0"/>
            </a:endParaRP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F551DB4E-4F38-D298-BF0D-A290DCD021DC}"/>
              </a:ext>
            </a:extLst>
          </p:cNvPr>
          <p:cNvSpPr txBox="1"/>
          <p:nvPr/>
        </p:nvSpPr>
        <p:spPr>
          <a:xfrm>
            <a:off x="250391" y="329872"/>
            <a:ext cx="1143513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bg-BG" sz="2800" b="1" dirty="0">
                <a:solidFill>
                  <a:schemeClr val="accent6">
                    <a:lumMod val="75000"/>
                  </a:schemeClr>
                </a:solidFill>
              </a:rPr>
              <a:t>За да използва едно дете услугите на логопедичния кабинет </a:t>
            </a:r>
          </a:p>
          <a:p>
            <a:pPr algn="ctr"/>
            <a:r>
              <a:rPr lang="bg-BG" sz="2800" b="1" dirty="0">
                <a:solidFill>
                  <a:schemeClr val="accent6">
                    <a:lumMod val="75000"/>
                  </a:schemeClr>
                </a:solidFill>
              </a:rPr>
              <a:t>в </a:t>
            </a:r>
            <a:r>
              <a:rPr lang="bg-BG" sz="2800" b="1" dirty="0" err="1">
                <a:solidFill>
                  <a:schemeClr val="accent6">
                    <a:lumMod val="75000"/>
                  </a:schemeClr>
                </a:solidFill>
              </a:rPr>
              <a:t>ОбУ“Д</a:t>
            </a:r>
            <a:r>
              <a:rPr lang="bg-BG" sz="2800" b="1" dirty="0">
                <a:solidFill>
                  <a:schemeClr val="accent6">
                    <a:lumMod val="75000"/>
                  </a:schemeClr>
                </a:solidFill>
              </a:rPr>
              <a:t>-р </a:t>
            </a:r>
            <a:r>
              <a:rPr lang="bg-BG" sz="2800" b="1" dirty="0" err="1">
                <a:solidFill>
                  <a:schemeClr val="accent6">
                    <a:lumMod val="75000"/>
                  </a:schemeClr>
                </a:solidFill>
              </a:rPr>
              <a:t>П.Берон</a:t>
            </a:r>
            <a:r>
              <a:rPr lang="bg-BG" sz="2800" b="1" dirty="0">
                <a:solidFill>
                  <a:schemeClr val="accent6">
                    <a:lumMod val="75000"/>
                  </a:schemeClr>
                </a:solidFill>
              </a:rPr>
              <a:t>“ - </a:t>
            </a:r>
            <a:r>
              <a:rPr lang="bg-BG" sz="2800" b="1" dirty="0" err="1">
                <a:solidFill>
                  <a:schemeClr val="accent6">
                    <a:lumMod val="75000"/>
                  </a:schemeClr>
                </a:solidFill>
              </a:rPr>
              <a:t>гр.Ямбол</a:t>
            </a:r>
            <a:r>
              <a:rPr lang="bg-BG" sz="2800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EC1516C2-5BFA-A0E6-4C5E-1647D2FFDAC4}"/>
              </a:ext>
            </a:extLst>
          </p:cNvPr>
          <p:cNvSpPr/>
          <p:nvPr/>
        </p:nvSpPr>
        <p:spPr>
          <a:xfrm>
            <a:off x="7775597" y="2126807"/>
            <a:ext cx="3909931" cy="4319978"/>
          </a:xfrm>
          <a:prstGeom prst="rect">
            <a:avLst/>
          </a:prstGeom>
          <a:blipFill dpi="0" rotWithShape="1">
            <a:blip r:embed="rId5">
              <a:alphaModFix amt="75000"/>
            </a:blip>
            <a:srcRect/>
            <a:stretch>
              <a:fillRect l="-33895" r="-232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Текстово поле 7">
            <a:extLst>
              <a:ext uri="{FF2B5EF4-FFF2-40B4-BE49-F238E27FC236}">
                <a16:creationId xmlns:a16="http://schemas.microsoft.com/office/drawing/2014/main" id="{82B5D5C6-2D0E-FA2C-04AD-203F0F21C7D8}"/>
              </a:ext>
            </a:extLst>
          </p:cNvPr>
          <p:cNvSpPr txBox="1"/>
          <p:nvPr/>
        </p:nvSpPr>
        <p:spPr>
          <a:xfrm>
            <a:off x="-16023" y="6257217"/>
            <a:ext cx="732547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bg-BG" sz="28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bg-BG" sz="2400" dirty="0">
                <a:solidFill>
                  <a:schemeClr val="accent6">
                    <a:lumMod val="75000"/>
                  </a:schemeClr>
                </a:solidFill>
              </a:rPr>
              <a:t>Логопедът извършва логопедична оценка, поставя логопедична диагноза, изработва  план за обща подкрепа с терапевтична програма  и стартира логопедична терапия;</a:t>
            </a:r>
          </a:p>
          <a:p>
            <a:pPr marL="457200" indent="-457200" algn="just">
              <a:buFont typeface="Wingdings" panose="05000000000000000000" pitchFamily="2" charset="2"/>
              <a:buChar char="ü"/>
            </a:pPr>
            <a:r>
              <a:rPr lang="bg-BG" sz="2400" dirty="0">
                <a:solidFill>
                  <a:schemeClr val="accent1">
                    <a:lumMod val="50000"/>
                  </a:schemeClr>
                </a:solidFill>
              </a:rPr>
              <a:t>За децата със СОП се осигурява  рехабилитация на комуникативните нарушения, чрез допълнителна подкрепа.</a:t>
            </a:r>
          </a:p>
          <a:p>
            <a:endParaRPr lang="en-US" sz="32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14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7000">
        <p14:vortex dir="r"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586 -0.00463 L 0.30586 -0.00463 " pathEditMode="relative" rAng="0" ptsTypes="AA">
                                      <p:cBhvr>
                                        <p:cTn id="6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50"/>
                            </p:stCondLst>
                            <p:childTnLst>
                              <p:par>
                                <p:cTn id="8" presetID="64" presetClass="path" presetSubtype="0" accel="50000" decel="5000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1.45833E-6 0 L 0.00482 -0.39375 " pathEditMode="relative" rAng="0" ptsTypes="AA">
                                      <p:cBhvr>
                                        <p:cTn id="9" dur="2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-1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 descr="Картина, която съдържа текст, закрито&#10;&#10;Описанието е генерирано автоматично">
            <a:extLst>
              <a:ext uri="{FF2B5EF4-FFF2-40B4-BE49-F238E27FC236}">
                <a16:creationId xmlns:a16="http://schemas.microsoft.com/office/drawing/2014/main" id="{1BB7C574-60A0-8038-4D08-77983AEEF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7" r="44616"/>
          <a:stretch/>
        </p:blipFill>
        <p:spPr>
          <a:xfrm rot="5400000">
            <a:off x="2667001" y="-2667000"/>
            <a:ext cx="6857999" cy="1219200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69BBA9B-8F4E-4D2B-BEFA-41A475443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-415188" y="-231223"/>
            <a:ext cx="1409491" cy="1876653"/>
          </a:xfrm>
          <a:custGeom>
            <a:avLst/>
            <a:gdLst>
              <a:gd name="connsiteX0" fmla="*/ 0 w 1409491"/>
              <a:gd name="connsiteY0" fmla="*/ 643075 h 1876653"/>
              <a:gd name="connsiteX1" fmla="*/ 643075 w 1409491"/>
              <a:gd name="connsiteY1" fmla="*/ 0 h 1876653"/>
              <a:gd name="connsiteX2" fmla="*/ 1409491 w 1409491"/>
              <a:gd name="connsiteY2" fmla="*/ 0 h 1876653"/>
              <a:gd name="connsiteX3" fmla="*/ 1409491 w 1409491"/>
              <a:gd name="connsiteY3" fmla="*/ 1876653 h 1876653"/>
              <a:gd name="connsiteX4" fmla="*/ 1233578 w 1409491"/>
              <a:gd name="connsiteY4" fmla="*/ 1876653 h 187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9491" h="1876653">
                <a:moveTo>
                  <a:pt x="0" y="643075"/>
                </a:moveTo>
                <a:lnTo>
                  <a:pt x="643075" y="0"/>
                </a:lnTo>
                <a:lnTo>
                  <a:pt x="1409491" y="0"/>
                </a:lnTo>
                <a:lnTo>
                  <a:pt x="1409491" y="1876653"/>
                </a:lnTo>
                <a:lnTo>
                  <a:pt x="1233578" y="1876653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51012D1-8033-40B1-9EC0-91390FFC7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01285" y="128278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880943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D291F021-C45C-4D44-A2B8-A789E386C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3444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56CCB1DD-368C-28A5-D7D7-992506B81F16}"/>
              </a:ext>
            </a:extLst>
          </p:cNvPr>
          <p:cNvSpPr txBox="1"/>
          <p:nvPr/>
        </p:nvSpPr>
        <p:spPr>
          <a:xfrm>
            <a:off x="7051454" y="682492"/>
            <a:ext cx="4606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80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Очакваме Ви!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Текстово поле 1">
            <a:extLst>
              <a:ext uri="{FF2B5EF4-FFF2-40B4-BE49-F238E27FC236}">
                <a16:creationId xmlns:a16="http://schemas.microsoft.com/office/drawing/2014/main" id="{8C6393CC-4393-1A1E-6704-99EC13A63F0D}"/>
              </a:ext>
            </a:extLst>
          </p:cNvPr>
          <p:cNvSpPr txBox="1"/>
          <p:nvPr/>
        </p:nvSpPr>
        <p:spPr>
          <a:xfrm>
            <a:off x="7849457" y="5214139"/>
            <a:ext cx="4520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>
                <a:solidFill>
                  <a:srgbClr val="7030A0"/>
                </a:solidFill>
              </a:rPr>
              <a:t>Логопед: Радостина Славчева</a:t>
            </a:r>
            <a:endParaRPr lang="en-US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8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</p:bld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3431</TotalTime>
  <Words>399</Words>
  <Application>Microsoft Office PowerPoint</Application>
  <PresentationFormat>Widescreen</PresentationFormat>
  <Paragraphs>33</Paragraphs>
  <Slides>10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Cooper Black</vt:lpstr>
      <vt:lpstr>Copperplate Gothic Bold</vt:lpstr>
      <vt:lpstr>Wingdings</vt:lpstr>
      <vt:lpstr>Тема на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Радостина С. Славчева</dc:creator>
  <cp:lastModifiedBy>Радостина С. Славчева</cp:lastModifiedBy>
  <cp:revision>17</cp:revision>
  <dcterms:created xsi:type="dcterms:W3CDTF">2022-02-23T19:08:42Z</dcterms:created>
  <dcterms:modified xsi:type="dcterms:W3CDTF">2022-10-14T07:04:35Z</dcterms:modified>
</cp:coreProperties>
</file>